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66" r:id="rId2"/>
    <p:sldId id="256" r:id="rId3"/>
    <p:sldId id="267" r:id="rId4"/>
    <p:sldId id="257" r:id="rId5"/>
    <p:sldId id="258" r:id="rId6"/>
    <p:sldId id="259" r:id="rId7"/>
    <p:sldId id="270" r:id="rId8"/>
    <p:sldId id="260" r:id="rId9"/>
    <p:sldId id="268" r:id="rId10"/>
    <p:sldId id="269" r:id="rId11"/>
    <p:sldId id="261" r:id="rId12"/>
    <p:sldId id="262" r:id="rId13"/>
    <p:sldId id="263" r:id="rId14"/>
    <p:sldId id="271" r:id="rId15"/>
    <p:sldId id="272" r:id="rId16"/>
    <p:sldId id="273" r:id="rId17"/>
    <p:sldId id="264" r:id="rId18"/>
    <p:sldId id="274" r:id="rId19"/>
    <p:sldId id="265" r:id="rId20"/>
  </p:sldIdLst>
  <p:sldSz cx="14630400" cy="8229600"/>
  <p:notesSz cx="8229600" cy="146304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Merriweather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FC4DB4-0EC5-4B31-9982-71655AA872B1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7CB98E1-CB39-46D4-9A02-B5933A718B30}">
      <dgm:prSet/>
      <dgm:spPr/>
      <dgm:t>
        <a:bodyPr/>
        <a:lstStyle/>
        <a:p>
          <a:pPr rtl="0"/>
          <a:r>
            <a:rPr lang="en-IN" smtClean="0"/>
            <a:t>Voice and video chat capabilities</a:t>
          </a:r>
          <a:endParaRPr lang="en-IN"/>
        </a:p>
      </dgm:t>
    </dgm:pt>
    <dgm:pt modelId="{327AE958-AC5E-4D0D-99BA-773076DAEC49}" type="parTrans" cxnId="{068BE689-ACC5-419A-82E3-5447E3D57A1E}">
      <dgm:prSet/>
      <dgm:spPr/>
      <dgm:t>
        <a:bodyPr/>
        <a:lstStyle/>
        <a:p>
          <a:endParaRPr lang="en-US"/>
        </a:p>
      </dgm:t>
    </dgm:pt>
    <dgm:pt modelId="{90430B07-4816-4BB7-9238-ABD874C04933}" type="sibTrans" cxnId="{068BE689-ACC5-419A-82E3-5447E3D57A1E}">
      <dgm:prSet/>
      <dgm:spPr/>
      <dgm:t>
        <a:bodyPr/>
        <a:lstStyle/>
        <a:p>
          <a:endParaRPr lang="en-US"/>
        </a:p>
      </dgm:t>
    </dgm:pt>
    <dgm:pt modelId="{73E49B54-6D42-4A9E-BBC2-6D027B93833D}">
      <dgm:prSet/>
      <dgm:spPr/>
      <dgm:t>
        <a:bodyPr/>
        <a:lstStyle/>
        <a:p>
          <a:pPr rtl="0"/>
          <a:r>
            <a:rPr lang="en-IN" smtClean="0"/>
            <a:t>Group chat functionality</a:t>
          </a:r>
          <a:endParaRPr lang="en-IN"/>
        </a:p>
      </dgm:t>
    </dgm:pt>
    <dgm:pt modelId="{388CB838-4A5E-40DB-B274-85DF69AD3CE3}" type="parTrans" cxnId="{13F4E2A2-C23A-46E0-BB3E-8AF1448E3360}">
      <dgm:prSet/>
      <dgm:spPr/>
      <dgm:t>
        <a:bodyPr/>
        <a:lstStyle/>
        <a:p>
          <a:endParaRPr lang="en-US"/>
        </a:p>
      </dgm:t>
    </dgm:pt>
    <dgm:pt modelId="{BAE4A36C-2DC7-459E-B518-1CA90426EBF9}" type="sibTrans" cxnId="{13F4E2A2-C23A-46E0-BB3E-8AF1448E3360}">
      <dgm:prSet/>
      <dgm:spPr/>
      <dgm:t>
        <a:bodyPr/>
        <a:lstStyle/>
        <a:p>
          <a:endParaRPr lang="en-US"/>
        </a:p>
      </dgm:t>
    </dgm:pt>
    <dgm:pt modelId="{5CDFD7D3-C970-45E0-BC93-01CA8357D752}">
      <dgm:prSet/>
      <dgm:spPr/>
      <dgm:t>
        <a:bodyPr/>
        <a:lstStyle/>
        <a:p>
          <a:pPr rtl="0"/>
          <a:r>
            <a:rPr lang="en-IN" smtClean="0"/>
            <a:t>Advanced AI features like translation and content moderation</a:t>
          </a:r>
          <a:endParaRPr lang="en-IN"/>
        </a:p>
      </dgm:t>
    </dgm:pt>
    <dgm:pt modelId="{29DAD193-275A-4C9F-B243-283C8442DCE1}" type="parTrans" cxnId="{1E58BDB0-D55F-4EB6-A85F-0E45175C7BD1}">
      <dgm:prSet/>
      <dgm:spPr/>
      <dgm:t>
        <a:bodyPr/>
        <a:lstStyle/>
        <a:p>
          <a:endParaRPr lang="en-US"/>
        </a:p>
      </dgm:t>
    </dgm:pt>
    <dgm:pt modelId="{9654864A-17AF-4640-BABE-BBA315E03AB2}" type="sibTrans" cxnId="{1E58BDB0-D55F-4EB6-A85F-0E45175C7BD1}">
      <dgm:prSet/>
      <dgm:spPr/>
      <dgm:t>
        <a:bodyPr/>
        <a:lstStyle/>
        <a:p>
          <a:endParaRPr lang="en-US"/>
        </a:p>
      </dgm:t>
    </dgm:pt>
    <dgm:pt modelId="{30425E28-B267-4F22-B235-2FD73EEACA27}">
      <dgm:prSet/>
      <dgm:spPr/>
      <dgm:t>
        <a:bodyPr/>
        <a:lstStyle/>
        <a:p>
          <a:pPr rtl="0"/>
          <a:r>
            <a:rPr lang="en-IN" smtClean="0"/>
            <a:t>Mobile application development</a:t>
          </a:r>
          <a:endParaRPr lang="en-IN"/>
        </a:p>
      </dgm:t>
    </dgm:pt>
    <dgm:pt modelId="{95C26B93-50CE-4C07-8898-24B02AF03F60}" type="parTrans" cxnId="{097C8793-3B6D-46EA-A22C-499CB0ABF364}">
      <dgm:prSet/>
      <dgm:spPr/>
      <dgm:t>
        <a:bodyPr/>
        <a:lstStyle/>
        <a:p>
          <a:endParaRPr lang="en-US"/>
        </a:p>
      </dgm:t>
    </dgm:pt>
    <dgm:pt modelId="{FE3F52D5-9616-4F9E-8D38-E4560BC2FBD2}" type="sibTrans" cxnId="{097C8793-3B6D-46EA-A22C-499CB0ABF364}">
      <dgm:prSet/>
      <dgm:spPr/>
      <dgm:t>
        <a:bodyPr/>
        <a:lstStyle/>
        <a:p>
          <a:endParaRPr lang="en-US"/>
        </a:p>
      </dgm:t>
    </dgm:pt>
    <dgm:pt modelId="{A7CDB602-08CD-4CEB-B446-5151FA143024}" type="pres">
      <dgm:prSet presAssocID="{52FC4DB4-0EC5-4B31-9982-71655AA872B1}" presName="linearFlow" presStyleCnt="0">
        <dgm:presLayoutVars>
          <dgm:dir/>
          <dgm:resizeHandles val="exact"/>
        </dgm:presLayoutVars>
      </dgm:prSet>
      <dgm:spPr/>
    </dgm:pt>
    <dgm:pt modelId="{969CBCCF-170A-4E22-9EFC-4FDDCAE6E8A5}" type="pres">
      <dgm:prSet presAssocID="{A7CB98E1-CB39-46D4-9A02-B5933A718B30}" presName="composite" presStyleCnt="0"/>
      <dgm:spPr/>
    </dgm:pt>
    <dgm:pt modelId="{1622EE89-D9D1-4A33-B2A9-7D3AEE837C6F}" type="pres">
      <dgm:prSet presAssocID="{A7CB98E1-CB39-46D4-9A02-B5933A718B30}" presName="imgShp" presStyleLbl="fgImgPlace1" presStyleIdx="0" presStyleCnt="4"/>
      <dgm:spPr/>
    </dgm:pt>
    <dgm:pt modelId="{EF8A0B06-F8CE-4768-8EDF-486EDC29920A}" type="pres">
      <dgm:prSet presAssocID="{A7CB98E1-CB39-46D4-9A02-B5933A718B30}" presName="txShp" presStyleLbl="node1" presStyleIdx="0" presStyleCnt="4">
        <dgm:presLayoutVars>
          <dgm:bulletEnabled val="1"/>
        </dgm:presLayoutVars>
      </dgm:prSet>
      <dgm:spPr/>
    </dgm:pt>
    <dgm:pt modelId="{399F7DD0-149A-45FF-8789-EEA71ADBC432}" type="pres">
      <dgm:prSet presAssocID="{90430B07-4816-4BB7-9238-ABD874C04933}" presName="spacing" presStyleCnt="0"/>
      <dgm:spPr/>
    </dgm:pt>
    <dgm:pt modelId="{9219D0AF-51A4-46FE-A1E9-D127ECF5FB45}" type="pres">
      <dgm:prSet presAssocID="{73E49B54-6D42-4A9E-BBC2-6D027B93833D}" presName="composite" presStyleCnt="0"/>
      <dgm:spPr/>
    </dgm:pt>
    <dgm:pt modelId="{E8CE03EA-8F81-4E13-BD83-2EB480ECEAE4}" type="pres">
      <dgm:prSet presAssocID="{73E49B54-6D42-4A9E-BBC2-6D027B93833D}" presName="imgShp" presStyleLbl="fgImgPlace1" presStyleIdx="1" presStyleCnt="4"/>
      <dgm:spPr/>
    </dgm:pt>
    <dgm:pt modelId="{4FBB79E6-9CB7-4845-809E-772B9BB5C653}" type="pres">
      <dgm:prSet presAssocID="{73E49B54-6D42-4A9E-BBC2-6D027B93833D}" presName="txShp" presStyleLbl="node1" presStyleIdx="1" presStyleCnt="4">
        <dgm:presLayoutVars>
          <dgm:bulletEnabled val="1"/>
        </dgm:presLayoutVars>
      </dgm:prSet>
      <dgm:spPr/>
    </dgm:pt>
    <dgm:pt modelId="{6471FFBD-2FA6-4AA6-AD96-59C28B447098}" type="pres">
      <dgm:prSet presAssocID="{BAE4A36C-2DC7-459E-B518-1CA90426EBF9}" presName="spacing" presStyleCnt="0"/>
      <dgm:spPr/>
    </dgm:pt>
    <dgm:pt modelId="{0A51921A-E6B2-48E4-AFFC-D718C431CF08}" type="pres">
      <dgm:prSet presAssocID="{5CDFD7D3-C970-45E0-BC93-01CA8357D752}" presName="composite" presStyleCnt="0"/>
      <dgm:spPr/>
    </dgm:pt>
    <dgm:pt modelId="{FD4AE1E7-3DC5-4786-95DD-B4359EABEA0F}" type="pres">
      <dgm:prSet presAssocID="{5CDFD7D3-C970-45E0-BC93-01CA8357D752}" presName="imgShp" presStyleLbl="fgImgPlace1" presStyleIdx="2" presStyleCnt="4"/>
      <dgm:spPr/>
    </dgm:pt>
    <dgm:pt modelId="{68E9DB14-9DD8-48C0-AE49-5251DBB82997}" type="pres">
      <dgm:prSet presAssocID="{5CDFD7D3-C970-45E0-BC93-01CA8357D752}" presName="txShp" presStyleLbl="node1" presStyleIdx="2" presStyleCnt="4">
        <dgm:presLayoutVars>
          <dgm:bulletEnabled val="1"/>
        </dgm:presLayoutVars>
      </dgm:prSet>
      <dgm:spPr/>
    </dgm:pt>
    <dgm:pt modelId="{47917757-885D-4C5D-964A-8E310ECA9F08}" type="pres">
      <dgm:prSet presAssocID="{9654864A-17AF-4640-BABE-BBA315E03AB2}" presName="spacing" presStyleCnt="0"/>
      <dgm:spPr/>
    </dgm:pt>
    <dgm:pt modelId="{1E5BB205-2A60-45FE-A051-03D54615A5D7}" type="pres">
      <dgm:prSet presAssocID="{30425E28-B267-4F22-B235-2FD73EEACA27}" presName="composite" presStyleCnt="0"/>
      <dgm:spPr/>
    </dgm:pt>
    <dgm:pt modelId="{DDD46E57-A353-4DFA-A363-00C1422576BB}" type="pres">
      <dgm:prSet presAssocID="{30425E28-B267-4F22-B235-2FD73EEACA27}" presName="imgShp" presStyleLbl="fgImgPlace1" presStyleIdx="3" presStyleCnt="4"/>
      <dgm:spPr/>
    </dgm:pt>
    <dgm:pt modelId="{57BF6DC2-C154-49D6-A1DB-04E9A8D2BEF4}" type="pres">
      <dgm:prSet presAssocID="{30425E28-B267-4F22-B235-2FD73EEACA27}" presName="txShp" presStyleLbl="node1" presStyleIdx="3" presStyleCnt="4">
        <dgm:presLayoutVars>
          <dgm:bulletEnabled val="1"/>
        </dgm:presLayoutVars>
      </dgm:prSet>
      <dgm:spPr/>
    </dgm:pt>
  </dgm:ptLst>
  <dgm:cxnLst>
    <dgm:cxn modelId="{097C8793-3B6D-46EA-A22C-499CB0ABF364}" srcId="{52FC4DB4-0EC5-4B31-9982-71655AA872B1}" destId="{30425E28-B267-4F22-B235-2FD73EEACA27}" srcOrd="3" destOrd="0" parTransId="{95C26B93-50CE-4C07-8898-24B02AF03F60}" sibTransId="{FE3F52D5-9616-4F9E-8D38-E4560BC2FBD2}"/>
    <dgm:cxn modelId="{114DF1BC-D7AB-48C5-BB57-CAAA37B573E2}" type="presOf" srcId="{30425E28-B267-4F22-B235-2FD73EEACA27}" destId="{57BF6DC2-C154-49D6-A1DB-04E9A8D2BEF4}" srcOrd="0" destOrd="0" presId="urn:microsoft.com/office/officeart/2005/8/layout/vList3"/>
    <dgm:cxn modelId="{068BE689-ACC5-419A-82E3-5447E3D57A1E}" srcId="{52FC4DB4-0EC5-4B31-9982-71655AA872B1}" destId="{A7CB98E1-CB39-46D4-9A02-B5933A718B30}" srcOrd="0" destOrd="0" parTransId="{327AE958-AC5E-4D0D-99BA-773076DAEC49}" sibTransId="{90430B07-4816-4BB7-9238-ABD874C04933}"/>
    <dgm:cxn modelId="{722C803C-A4EE-42BE-A7EF-92CF25399FA8}" type="presOf" srcId="{52FC4DB4-0EC5-4B31-9982-71655AA872B1}" destId="{A7CDB602-08CD-4CEB-B446-5151FA143024}" srcOrd="0" destOrd="0" presId="urn:microsoft.com/office/officeart/2005/8/layout/vList3"/>
    <dgm:cxn modelId="{7B40EC0D-0566-46A9-97CF-92EA3801ED08}" type="presOf" srcId="{5CDFD7D3-C970-45E0-BC93-01CA8357D752}" destId="{68E9DB14-9DD8-48C0-AE49-5251DBB82997}" srcOrd="0" destOrd="0" presId="urn:microsoft.com/office/officeart/2005/8/layout/vList3"/>
    <dgm:cxn modelId="{13F4E2A2-C23A-46E0-BB3E-8AF1448E3360}" srcId="{52FC4DB4-0EC5-4B31-9982-71655AA872B1}" destId="{73E49B54-6D42-4A9E-BBC2-6D027B93833D}" srcOrd="1" destOrd="0" parTransId="{388CB838-4A5E-40DB-B274-85DF69AD3CE3}" sibTransId="{BAE4A36C-2DC7-459E-B518-1CA90426EBF9}"/>
    <dgm:cxn modelId="{9B3FC396-7B1C-436F-AE35-DE45BDCC3732}" type="presOf" srcId="{A7CB98E1-CB39-46D4-9A02-B5933A718B30}" destId="{EF8A0B06-F8CE-4768-8EDF-486EDC29920A}" srcOrd="0" destOrd="0" presId="urn:microsoft.com/office/officeart/2005/8/layout/vList3"/>
    <dgm:cxn modelId="{0BA75FEA-23CB-4316-9E40-CA3FB8A11585}" type="presOf" srcId="{73E49B54-6D42-4A9E-BBC2-6D027B93833D}" destId="{4FBB79E6-9CB7-4845-809E-772B9BB5C653}" srcOrd="0" destOrd="0" presId="urn:microsoft.com/office/officeart/2005/8/layout/vList3"/>
    <dgm:cxn modelId="{1E58BDB0-D55F-4EB6-A85F-0E45175C7BD1}" srcId="{52FC4DB4-0EC5-4B31-9982-71655AA872B1}" destId="{5CDFD7D3-C970-45E0-BC93-01CA8357D752}" srcOrd="2" destOrd="0" parTransId="{29DAD193-275A-4C9F-B243-283C8442DCE1}" sibTransId="{9654864A-17AF-4640-BABE-BBA315E03AB2}"/>
    <dgm:cxn modelId="{09BCCB68-C05F-44B2-8F6A-A1D0772C7987}" type="presParOf" srcId="{A7CDB602-08CD-4CEB-B446-5151FA143024}" destId="{969CBCCF-170A-4E22-9EFC-4FDDCAE6E8A5}" srcOrd="0" destOrd="0" presId="urn:microsoft.com/office/officeart/2005/8/layout/vList3"/>
    <dgm:cxn modelId="{36D1BC6F-B53D-46BC-91AD-7071D849C9B7}" type="presParOf" srcId="{969CBCCF-170A-4E22-9EFC-4FDDCAE6E8A5}" destId="{1622EE89-D9D1-4A33-B2A9-7D3AEE837C6F}" srcOrd="0" destOrd="0" presId="urn:microsoft.com/office/officeart/2005/8/layout/vList3"/>
    <dgm:cxn modelId="{B5274FDC-1840-4035-9B5D-0CEC265661EE}" type="presParOf" srcId="{969CBCCF-170A-4E22-9EFC-4FDDCAE6E8A5}" destId="{EF8A0B06-F8CE-4768-8EDF-486EDC29920A}" srcOrd="1" destOrd="0" presId="urn:microsoft.com/office/officeart/2005/8/layout/vList3"/>
    <dgm:cxn modelId="{0EE46275-2182-431C-BCAF-B58D553AF0A9}" type="presParOf" srcId="{A7CDB602-08CD-4CEB-B446-5151FA143024}" destId="{399F7DD0-149A-45FF-8789-EEA71ADBC432}" srcOrd="1" destOrd="0" presId="urn:microsoft.com/office/officeart/2005/8/layout/vList3"/>
    <dgm:cxn modelId="{0A349E6E-CA00-4628-8033-4870014B60F3}" type="presParOf" srcId="{A7CDB602-08CD-4CEB-B446-5151FA143024}" destId="{9219D0AF-51A4-46FE-A1E9-D127ECF5FB45}" srcOrd="2" destOrd="0" presId="urn:microsoft.com/office/officeart/2005/8/layout/vList3"/>
    <dgm:cxn modelId="{BF2D5A75-B3D4-4C83-A75E-8682A2092CAF}" type="presParOf" srcId="{9219D0AF-51A4-46FE-A1E9-D127ECF5FB45}" destId="{E8CE03EA-8F81-4E13-BD83-2EB480ECEAE4}" srcOrd="0" destOrd="0" presId="urn:microsoft.com/office/officeart/2005/8/layout/vList3"/>
    <dgm:cxn modelId="{71BCAA3A-2A7D-47F1-B691-C5D3139600BB}" type="presParOf" srcId="{9219D0AF-51A4-46FE-A1E9-D127ECF5FB45}" destId="{4FBB79E6-9CB7-4845-809E-772B9BB5C653}" srcOrd="1" destOrd="0" presId="urn:microsoft.com/office/officeart/2005/8/layout/vList3"/>
    <dgm:cxn modelId="{3F1BE278-476C-4534-A744-76E33868803C}" type="presParOf" srcId="{A7CDB602-08CD-4CEB-B446-5151FA143024}" destId="{6471FFBD-2FA6-4AA6-AD96-59C28B447098}" srcOrd="3" destOrd="0" presId="urn:microsoft.com/office/officeart/2005/8/layout/vList3"/>
    <dgm:cxn modelId="{4469F0D6-CB45-4D93-B44D-FC2AF94EC9C5}" type="presParOf" srcId="{A7CDB602-08CD-4CEB-B446-5151FA143024}" destId="{0A51921A-E6B2-48E4-AFFC-D718C431CF08}" srcOrd="4" destOrd="0" presId="urn:microsoft.com/office/officeart/2005/8/layout/vList3"/>
    <dgm:cxn modelId="{3E00D7D9-B63E-4404-B9FF-16DA815298E0}" type="presParOf" srcId="{0A51921A-E6B2-48E4-AFFC-D718C431CF08}" destId="{FD4AE1E7-3DC5-4786-95DD-B4359EABEA0F}" srcOrd="0" destOrd="0" presId="urn:microsoft.com/office/officeart/2005/8/layout/vList3"/>
    <dgm:cxn modelId="{808E1FE0-C155-43B6-BC7F-100CCA6787F0}" type="presParOf" srcId="{0A51921A-E6B2-48E4-AFFC-D718C431CF08}" destId="{68E9DB14-9DD8-48C0-AE49-5251DBB82997}" srcOrd="1" destOrd="0" presId="urn:microsoft.com/office/officeart/2005/8/layout/vList3"/>
    <dgm:cxn modelId="{DF430E9D-D63D-4CB9-89DF-D17B4A652491}" type="presParOf" srcId="{A7CDB602-08CD-4CEB-B446-5151FA143024}" destId="{47917757-885D-4C5D-964A-8E310ECA9F08}" srcOrd="5" destOrd="0" presId="urn:microsoft.com/office/officeart/2005/8/layout/vList3"/>
    <dgm:cxn modelId="{C83A6249-5B30-4C03-AF73-66004A3D39DA}" type="presParOf" srcId="{A7CDB602-08CD-4CEB-B446-5151FA143024}" destId="{1E5BB205-2A60-45FE-A051-03D54615A5D7}" srcOrd="6" destOrd="0" presId="urn:microsoft.com/office/officeart/2005/8/layout/vList3"/>
    <dgm:cxn modelId="{913DB126-E0B4-4E3F-8046-616BD3F9B8C6}" type="presParOf" srcId="{1E5BB205-2A60-45FE-A051-03D54615A5D7}" destId="{DDD46E57-A353-4DFA-A363-00C1422576BB}" srcOrd="0" destOrd="0" presId="urn:microsoft.com/office/officeart/2005/8/layout/vList3"/>
    <dgm:cxn modelId="{4016FBDE-E5BA-49C6-916E-9D2341071FAC}" type="presParOf" srcId="{1E5BB205-2A60-45FE-A051-03D54615A5D7}" destId="{57BF6DC2-C154-49D6-A1DB-04E9A8D2BEF4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8A0B06-F8CE-4768-8EDF-486EDC29920A}">
      <dsp:nvSpPr>
        <dsp:cNvPr id="0" name=""/>
        <dsp:cNvSpPr/>
      </dsp:nvSpPr>
      <dsp:spPr>
        <a:xfrm rot="10800000">
          <a:off x="1863896" y="1888"/>
          <a:ext cx="6604963" cy="800959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3201" tIns="83820" rIns="156464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200" kern="1200" smtClean="0"/>
            <a:t>Voice and video chat capabilities</a:t>
          </a:r>
          <a:endParaRPr lang="en-IN" sz="2200" kern="1200"/>
        </a:p>
      </dsp:txBody>
      <dsp:txXfrm rot="10800000">
        <a:off x="2064136" y="1888"/>
        <a:ext cx="6404723" cy="800959"/>
      </dsp:txXfrm>
    </dsp:sp>
    <dsp:sp modelId="{1622EE89-D9D1-4A33-B2A9-7D3AEE837C6F}">
      <dsp:nvSpPr>
        <dsp:cNvPr id="0" name=""/>
        <dsp:cNvSpPr/>
      </dsp:nvSpPr>
      <dsp:spPr>
        <a:xfrm>
          <a:off x="1463416" y="1888"/>
          <a:ext cx="800959" cy="80095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BB79E6-9CB7-4845-809E-772B9BB5C653}">
      <dsp:nvSpPr>
        <dsp:cNvPr id="0" name=""/>
        <dsp:cNvSpPr/>
      </dsp:nvSpPr>
      <dsp:spPr>
        <a:xfrm rot="10800000">
          <a:off x="1863896" y="1038414"/>
          <a:ext cx="6604963" cy="800959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3201" tIns="83820" rIns="156464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200" kern="1200" smtClean="0"/>
            <a:t>Group chat functionality</a:t>
          </a:r>
          <a:endParaRPr lang="en-IN" sz="2200" kern="1200"/>
        </a:p>
      </dsp:txBody>
      <dsp:txXfrm rot="10800000">
        <a:off x="2064136" y="1038414"/>
        <a:ext cx="6404723" cy="800959"/>
      </dsp:txXfrm>
    </dsp:sp>
    <dsp:sp modelId="{E8CE03EA-8F81-4E13-BD83-2EB480ECEAE4}">
      <dsp:nvSpPr>
        <dsp:cNvPr id="0" name=""/>
        <dsp:cNvSpPr/>
      </dsp:nvSpPr>
      <dsp:spPr>
        <a:xfrm>
          <a:off x="1463416" y="1038414"/>
          <a:ext cx="800959" cy="80095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E9DB14-9DD8-48C0-AE49-5251DBB82997}">
      <dsp:nvSpPr>
        <dsp:cNvPr id="0" name=""/>
        <dsp:cNvSpPr/>
      </dsp:nvSpPr>
      <dsp:spPr>
        <a:xfrm rot="10800000">
          <a:off x="1863896" y="2074940"/>
          <a:ext cx="6604963" cy="800959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3201" tIns="83820" rIns="156464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200" kern="1200" smtClean="0"/>
            <a:t>Advanced AI features like translation and content moderation</a:t>
          </a:r>
          <a:endParaRPr lang="en-IN" sz="2200" kern="1200"/>
        </a:p>
      </dsp:txBody>
      <dsp:txXfrm rot="10800000">
        <a:off x="2064136" y="2074940"/>
        <a:ext cx="6404723" cy="800959"/>
      </dsp:txXfrm>
    </dsp:sp>
    <dsp:sp modelId="{FD4AE1E7-3DC5-4786-95DD-B4359EABEA0F}">
      <dsp:nvSpPr>
        <dsp:cNvPr id="0" name=""/>
        <dsp:cNvSpPr/>
      </dsp:nvSpPr>
      <dsp:spPr>
        <a:xfrm>
          <a:off x="1463416" y="2074940"/>
          <a:ext cx="800959" cy="80095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BF6DC2-C154-49D6-A1DB-04E9A8D2BEF4}">
      <dsp:nvSpPr>
        <dsp:cNvPr id="0" name=""/>
        <dsp:cNvSpPr/>
      </dsp:nvSpPr>
      <dsp:spPr>
        <a:xfrm rot="10800000">
          <a:off x="1863896" y="3111465"/>
          <a:ext cx="6604963" cy="800959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3201" tIns="83820" rIns="156464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200" kern="1200" smtClean="0"/>
            <a:t>Mobile application development</a:t>
          </a:r>
          <a:endParaRPr lang="en-IN" sz="2200" kern="1200"/>
        </a:p>
      </dsp:txBody>
      <dsp:txXfrm rot="10800000">
        <a:off x="2064136" y="3111465"/>
        <a:ext cx="6404723" cy="800959"/>
      </dsp:txXfrm>
    </dsp:sp>
    <dsp:sp modelId="{DDD46E57-A353-4DFA-A363-00C1422576BB}">
      <dsp:nvSpPr>
        <dsp:cNvPr id="0" name=""/>
        <dsp:cNvSpPr/>
      </dsp:nvSpPr>
      <dsp:spPr>
        <a:xfrm>
          <a:off x="1463416" y="3111465"/>
          <a:ext cx="800959" cy="800959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5470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379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641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50198" y="4667131"/>
            <a:ext cx="741640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Box 4"/>
          <p:cNvSpPr txBox="1"/>
          <p:nvPr/>
        </p:nvSpPr>
        <p:spPr>
          <a:xfrm>
            <a:off x="5710317" y="388883"/>
            <a:ext cx="7921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5F0F0"/>
                </a:solidFill>
                <a:latin typeface="Times New Roman" panose="02020603050405020304" pitchFamily="18" charset="0"/>
                <a:ea typeface="Merriweather" pitchFamily="34" charset="-122"/>
                <a:cs typeface="Times New Roman" panose="02020603050405020304" pitchFamily="18" charset="0"/>
              </a:rPr>
              <a:t>AI-Powered Secure Chat App: </a:t>
            </a:r>
            <a:endParaRPr lang="en-US" sz="4400" b="1" dirty="0" smtClean="0">
              <a:solidFill>
                <a:srgbClr val="F5F0F0"/>
              </a:solidFill>
              <a:latin typeface="Times New Roman" panose="02020603050405020304" pitchFamily="18" charset="0"/>
              <a:ea typeface="Merriweather" pitchFamily="34" charset="-122"/>
              <a:cs typeface="Times New Roman" panose="02020603050405020304" pitchFamily="18" charset="0"/>
            </a:endParaRPr>
          </a:p>
          <a:p>
            <a:r>
              <a:rPr lang="en-US" sz="4400" b="1" dirty="0" smtClean="0">
                <a:solidFill>
                  <a:srgbClr val="F5F0F0"/>
                </a:solidFill>
                <a:latin typeface="Times New Roman" panose="02020603050405020304" pitchFamily="18" charset="0"/>
                <a:ea typeface="Merriweather" pitchFamily="34" charset="-122"/>
                <a:cs typeface="Times New Roman" panose="02020603050405020304" pitchFamily="18" charset="0"/>
              </a:rPr>
              <a:t>Chat Buddy</a:t>
            </a:r>
            <a:endParaRPr lang="en-GB" sz="44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710317" y="2729805"/>
            <a:ext cx="6218924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Capstone Project </a:t>
            </a:r>
            <a:r>
              <a:rPr lang="en-IN" sz="3200" b="1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</a:t>
            </a:r>
          </a:p>
          <a:p>
            <a:endParaRPr lang="en-GB" sz="32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3200" b="1" dirty="0" smtClean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2000" b="1" dirty="0" err="1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Manav</a:t>
            </a:r>
            <a:r>
              <a:rPr lang="en-GB" sz="2000" b="1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Patel 			2201201082</a:t>
            </a:r>
          </a:p>
          <a:p>
            <a:r>
              <a:rPr lang="en-GB" sz="2000" b="1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Harshil Reddy			2201201043</a:t>
            </a:r>
          </a:p>
          <a:p>
            <a:r>
              <a:rPr lang="en-GB" sz="2000" b="1" dirty="0" err="1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Rudra</a:t>
            </a:r>
            <a:r>
              <a:rPr lang="en-GB" sz="2000" b="1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Vaidya 			2201201117</a:t>
            </a:r>
            <a:endParaRPr lang="en-US" sz="20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pPr algn="just">
              <a:lnSpc>
                <a:spcPct val="150000"/>
              </a:lnSpc>
            </a:pPr>
            <a:r>
              <a:rPr lang="en-GB" b="1" dirty="0" smtClean="0">
                <a:solidFill>
                  <a:schemeClr val="bg2"/>
                </a:solidFill>
                <a:latin typeface="Merriweather" panose="020B0604020202020204" charset="0"/>
              </a:rPr>
              <a:t>Internal Guide :- Ms. </a:t>
            </a:r>
            <a:r>
              <a:rPr lang="en-GB" b="1" dirty="0" err="1" smtClean="0">
                <a:solidFill>
                  <a:schemeClr val="bg2"/>
                </a:solidFill>
                <a:latin typeface="Merriweather" panose="020B0604020202020204" charset="0"/>
              </a:rPr>
              <a:t>Niyati</a:t>
            </a:r>
            <a:r>
              <a:rPr lang="en-GB" b="1" dirty="0" smtClean="0">
                <a:solidFill>
                  <a:schemeClr val="bg2"/>
                </a:solidFill>
                <a:latin typeface="Merriweather" panose="020B0604020202020204" charset="0"/>
              </a:rPr>
              <a:t> </a:t>
            </a:r>
            <a:r>
              <a:rPr lang="en-GB" b="1" dirty="0" err="1" smtClean="0">
                <a:solidFill>
                  <a:schemeClr val="bg2"/>
                </a:solidFill>
                <a:latin typeface="Merriweather" panose="020B0604020202020204" charset="0"/>
              </a:rPr>
              <a:t>Mevada</a:t>
            </a:r>
            <a:r>
              <a:rPr lang="en-GB" b="1" dirty="0" smtClean="0">
                <a:solidFill>
                  <a:schemeClr val="bg2"/>
                </a:solidFill>
                <a:latin typeface="Merriweather" panose="020B0604020202020204" charset="0"/>
              </a:rPr>
              <a:t> </a:t>
            </a:r>
            <a:endParaRPr lang="en-IN" b="1" dirty="0">
              <a:solidFill>
                <a:schemeClr val="bg2"/>
              </a:solidFill>
              <a:latin typeface="Merriweather" panose="020B06040202020202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97412" y="6975455"/>
            <a:ext cx="63219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err="1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Drs.</a:t>
            </a:r>
            <a:r>
              <a:rPr lang="en-GB" sz="2400" b="1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Kiran &amp; </a:t>
            </a:r>
            <a:r>
              <a:rPr lang="en-GB" sz="2400" b="1" dirty="0" err="1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Pallavi</a:t>
            </a:r>
            <a:r>
              <a:rPr lang="en-GB" sz="2400" b="1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Patel Global University</a:t>
            </a:r>
            <a:endParaRPr lang="en-IN" sz="2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0577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17" y="726142"/>
            <a:ext cx="798323" cy="556260"/>
          </a:xfrm>
          <a:prstGeom prst="rect">
            <a:avLst/>
          </a:prstGeom>
        </p:spPr>
      </p:pic>
      <p:sp>
        <p:nvSpPr>
          <p:cNvPr id="3" name="Text 3"/>
          <p:cNvSpPr/>
          <p:nvPr/>
        </p:nvSpPr>
        <p:spPr>
          <a:xfrm>
            <a:off x="589918" y="1529218"/>
            <a:ext cx="3193806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Sentiment Analysis</a:t>
            </a:r>
            <a:endParaRPr lang="en-US" sz="2400" dirty="0"/>
          </a:p>
        </p:txBody>
      </p:sp>
      <p:sp>
        <p:nvSpPr>
          <p:cNvPr id="4" name="Text 4"/>
          <p:cNvSpPr/>
          <p:nvPr/>
        </p:nvSpPr>
        <p:spPr>
          <a:xfrm>
            <a:off x="589918" y="2448262"/>
            <a:ext cx="3193806" cy="2763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AI detects emotional tones in messages, helping users understand the intent behind each message.</a:t>
            </a:r>
            <a:endParaRPr lang="en-US" sz="19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097" y="582831"/>
            <a:ext cx="10058400" cy="627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3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6978" y="998458"/>
            <a:ext cx="7395805" cy="723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Seamless User Experience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296978" y="2069425"/>
            <a:ext cx="173593" cy="1241941"/>
          </a:xfrm>
          <a:prstGeom prst="roundRect">
            <a:avLst>
              <a:gd name="adj" fmla="val 5603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17876" y="2069425"/>
            <a:ext cx="289500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Responsive UI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817876" y="2570321"/>
            <a:ext cx="7001947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app seamlessly adapts to various screen sizes and resolutions for a consistent experience across devices.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6644283" y="3542943"/>
            <a:ext cx="173593" cy="1612463"/>
          </a:xfrm>
          <a:prstGeom prst="roundRect">
            <a:avLst>
              <a:gd name="adj" fmla="val 5603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65181" y="3542943"/>
            <a:ext cx="303597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Effortless Navigation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7165181" y="4043839"/>
            <a:ext cx="6654641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Intuitive menu structures and gesture-based controls simplify navigation, allowing users to easily access features.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991707" y="5386983"/>
            <a:ext cx="173593" cy="1612463"/>
          </a:xfrm>
          <a:prstGeom prst="roundRect">
            <a:avLst>
              <a:gd name="adj" fmla="val 5603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12606" y="5386983"/>
            <a:ext cx="2895005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Customization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7512606" y="5887879"/>
            <a:ext cx="6307217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Users can personalize their experience with theme options, notification settings, and custom chat backgrounds.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015609"/>
            <a:ext cx="129028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Cross-Platform Compatibility: React Native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417516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React Native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807506"/>
            <a:ext cx="615029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React Native allows us to build a single codebase for both iOS and Android platforms, ensuring a unified user experience.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7516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Unified Experience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807506"/>
            <a:ext cx="615029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Users can seamlessly switch between their mobile and desktop devices without experiencing any disruptions or inconsistencies.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9301" y="136331"/>
            <a:ext cx="3319319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2800" dirty="0" smtClean="0">
                <a:solidFill>
                  <a:schemeClr val="bg2"/>
                </a:solidFill>
                <a:latin typeface="Merriweather" panose="020B0604020202020204" charset="0"/>
              </a:rPr>
              <a:t>Key Technologies </a:t>
            </a:r>
            <a:endParaRPr lang="en-US" sz="2800" dirty="0">
              <a:solidFill>
                <a:schemeClr val="bg2"/>
              </a:solidFill>
              <a:latin typeface="Merriweather" panose="020B060402020202020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9301" y="1040524"/>
            <a:ext cx="851143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b="1" dirty="0" smtClean="0">
                <a:solidFill>
                  <a:schemeClr val="bg2"/>
                </a:solidFill>
                <a:latin typeface="Merriweather" panose="020B0604020202020204" charset="0"/>
              </a:rPr>
              <a:t>Frontend</a:t>
            </a:r>
          </a:p>
          <a:p>
            <a:pPr>
              <a:lnSpc>
                <a:spcPct val="150000"/>
              </a:lnSpc>
            </a:pPr>
            <a:endParaRPr lang="en-IN" b="1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React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: Modern UI library for building the user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interface</a:t>
            </a:r>
          </a:p>
          <a:p>
            <a:pPr>
              <a:lnSpc>
                <a:spcPct val="150000"/>
              </a:lnSpc>
            </a:pPr>
            <a:endParaRPr lang="en-IN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err="1" smtClean="0">
                <a:solidFill>
                  <a:schemeClr val="bg2"/>
                </a:solidFill>
                <a:latin typeface="Merriweather" panose="020B0604020202020204" charset="0"/>
              </a:rPr>
              <a:t>TailwindCSS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&amp; </a:t>
            </a:r>
            <a:r>
              <a:rPr lang="en-IN" dirty="0" err="1">
                <a:solidFill>
                  <a:schemeClr val="bg2"/>
                </a:solidFill>
                <a:latin typeface="Merriweather" panose="020B0604020202020204" charset="0"/>
              </a:rPr>
              <a:t>DaisyUI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: For responsive and attractive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styling</a:t>
            </a:r>
          </a:p>
          <a:p>
            <a:pPr>
              <a:lnSpc>
                <a:spcPct val="150000"/>
              </a:lnSpc>
            </a:pPr>
            <a:endParaRPr lang="en-IN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err="1" smtClean="0">
                <a:solidFill>
                  <a:schemeClr val="bg2"/>
                </a:solidFill>
                <a:latin typeface="Merriweather" panose="020B0604020202020204" charset="0"/>
              </a:rPr>
              <a:t>Zustand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: Lightweight state management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solution</a:t>
            </a:r>
          </a:p>
          <a:p>
            <a:pPr>
              <a:lnSpc>
                <a:spcPct val="150000"/>
              </a:lnSpc>
            </a:pPr>
            <a:endParaRPr lang="en-IN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Socket.io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Client: For real-time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communication</a:t>
            </a:r>
          </a:p>
          <a:p>
            <a:pPr>
              <a:lnSpc>
                <a:spcPct val="150000"/>
              </a:lnSpc>
            </a:pPr>
            <a:endParaRPr lang="en-IN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React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Router: For application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routing</a:t>
            </a:r>
          </a:p>
          <a:p>
            <a:pPr>
              <a:lnSpc>
                <a:spcPct val="150000"/>
              </a:lnSpc>
            </a:pPr>
            <a:endParaRPr lang="en-IN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Emoji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Picker: For emoji integration in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messages</a:t>
            </a:r>
          </a:p>
          <a:p>
            <a:pPr>
              <a:lnSpc>
                <a:spcPct val="150000"/>
              </a:lnSpc>
            </a:pPr>
            <a:endParaRPr lang="en-IN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err="1" smtClean="0">
                <a:solidFill>
                  <a:schemeClr val="bg2"/>
                </a:solidFill>
                <a:latin typeface="Merriweather" panose="020B0604020202020204" charset="0"/>
              </a:rPr>
              <a:t>Vite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: Fast build tool and development server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883" y="430924"/>
            <a:ext cx="9974317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Backend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Node.js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&amp; Express: Server-side JavaScript runtime and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framework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MongoDB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: NoSQL database for storing user data and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messages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Socket.io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: Real-time bidirectional event-based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communication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JWT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: JSON Web Tokens for authentication and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authorization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err="1" smtClean="0">
                <a:solidFill>
                  <a:schemeClr val="bg2"/>
                </a:solidFill>
                <a:latin typeface="Merriweather" panose="020B0604020202020204" charset="0"/>
              </a:rPr>
              <a:t>Ollama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: Local AI model integration for smart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features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Sentiment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Analysis: Using both local and Hugging Face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models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err="1" smtClean="0">
                <a:solidFill>
                  <a:schemeClr val="bg2"/>
                </a:solidFill>
                <a:latin typeface="Merriweather" panose="020B0604020202020204" charset="0"/>
              </a:rPr>
              <a:t>Cloudinary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: Cloud storage for user profile images and attachments</a:t>
            </a:r>
          </a:p>
        </p:txBody>
      </p:sp>
    </p:spTree>
    <p:extLst>
      <p:ext uri="{BB962C8B-B14F-4D97-AF65-F5344CB8AC3E}">
        <p14:creationId xmlns:p14="http://schemas.microsoft.com/office/powerpoint/2010/main" val="2057751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5517" y="220908"/>
            <a:ext cx="10773104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300000"/>
              </a:lnSpc>
            </a:pP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AI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Features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Smart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Replies: AI-generated contextual reply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suggestions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Conversation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Summarization: AI-powered chat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summarization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Sentiment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Analysis: Emotion detection in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messages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Local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AI Models: Integration with </a:t>
            </a:r>
            <a:r>
              <a:rPr lang="en-IN" dirty="0" err="1">
                <a:solidFill>
                  <a:schemeClr val="bg2"/>
                </a:solidFill>
                <a:latin typeface="Merriweather" panose="020B0604020202020204" charset="0"/>
              </a:rPr>
              <a:t>Ollama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 for privacy-focused AI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processing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Mistral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model for general AI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tasks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WizardLM2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model for enhanced capabilities</a:t>
            </a:r>
            <a:endParaRPr lang="en-IN" dirty="0">
              <a:solidFill>
                <a:schemeClr val="bg2"/>
              </a:solidFill>
              <a:latin typeface="Merriweathe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94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25213" y="329149"/>
            <a:ext cx="9606455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b="1" dirty="0">
                <a:solidFill>
                  <a:schemeClr val="bg2"/>
                </a:solidFill>
                <a:latin typeface="Merriweather" panose="020B0604020202020204" charset="0"/>
              </a:rPr>
              <a:t>Security </a:t>
            </a:r>
            <a:r>
              <a:rPr lang="en-IN" b="1" dirty="0" smtClean="0">
                <a:solidFill>
                  <a:schemeClr val="bg2"/>
                </a:solidFill>
                <a:latin typeface="Merriweather" panose="020B0604020202020204" charset="0"/>
              </a:rPr>
              <a:t>Features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End-to-End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Encryption: Using RSA and AES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encryption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JWT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Authentication: Secure user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authentication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Password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Hashing: Using </a:t>
            </a:r>
            <a:r>
              <a:rPr lang="en-IN" dirty="0" err="1">
                <a:solidFill>
                  <a:schemeClr val="bg2"/>
                </a:solidFill>
                <a:latin typeface="Merriweather" panose="020B0604020202020204" charset="0"/>
              </a:rPr>
              <a:t>bcrypt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 for secure password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storage</a:t>
            </a:r>
          </a:p>
          <a:p>
            <a:pPr>
              <a:lnSpc>
                <a:spcPct val="200000"/>
              </a:lnSpc>
            </a:pPr>
            <a:endParaRPr lang="en-IN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>
              <a:lnSpc>
                <a:spcPct val="200000"/>
              </a:lnSpc>
            </a:pPr>
            <a:r>
              <a:rPr lang="en-IN" b="1" dirty="0" smtClean="0">
                <a:solidFill>
                  <a:schemeClr val="bg2"/>
                </a:solidFill>
                <a:latin typeface="Merriweather" panose="020B0604020202020204" charset="0"/>
              </a:rPr>
              <a:t>Application Features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User Experience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Real-time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messaging with instant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delivery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Online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user status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indicators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Message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read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receipts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User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profiles with customizable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avatars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File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and image sharing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capabilities</a:t>
            </a:r>
            <a:b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</a:b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Emoji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support in </a:t>
            </a: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messages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bg2"/>
                </a:solidFill>
                <a:latin typeface="Merriweather" panose="020B0604020202020204" charset="0"/>
              </a:rPr>
              <a:t>Dark/Light </a:t>
            </a:r>
            <a:r>
              <a:rPr lang="en-IN" dirty="0">
                <a:solidFill>
                  <a:schemeClr val="bg2"/>
                </a:solidFill>
                <a:latin typeface="Merriweather" panose="020B0604020202020204" charset="0"/>
              </a:rPr>
              <a:t>theme options</a:t>
            </a:r>
            <a:endParaRPr lang="en-IN" dirty="0">
              <a:solidFill>
                <a:schemeClr val="bg2"/>
              </a:solidFill>
              <a:latin typeface="Merriweathe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82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6263" y="828318"/>
            <a:ext cx="7524274" cy="1446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Advanced Security Features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296263" y="2621518"/>
            <a:ext cx="3646527" cy="2829639"/>
          </a:xfrm>
          <a:prstGeom prst="roundRect">
            <a:avLst>
              <a:gd name="adj" fmla="val 343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5222" y="2860477"/>
            <a:ext cx="3168610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Two-Factor Authentication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535222" y="3722251"/>
            <a:ext cx="3168610" cy="1481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Users can enhance security by requiring an additional verification code upon login.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10174129" y="2621518"/>
            <a:ext cx="3646527" cy="2829639"/>
          </a:xfrm>
          <a:prstGeom prst="roundRect">
            <a:avLst>
              <a:gd name="adj" fmla="val 343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13087" y="2860477"/>
            <a:ext cx="2901910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Device Management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0413087" y="3360777"/>
            <a:ext cx="3168610" cy="18514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app allows users to remotely control access from multiple devices and revoke unauthorized access.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296263" y="5682496"/>
            <a:ext cx="7524274" cy="1718786"/>
          </a:xfrm>
          <a:prstGeom prst="roundRect">
            <a:avLst>
              <a:gd name="adj" fmla="val 5655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35222" y="5921454"/>
            <a:ext cx="2892504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Logging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6535222" y="6421755"/>
            <a:ext cx="7046357" cy="740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All user activity is securely logged, ensuring accountability and traceability.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4291" y="0"/>
            <a:ext cx="6201102" cy="883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>
                <a:solidFill>
                  <a:schemeClr val="bg2"/>
                </a:solidFill>
                <a:latin typeface="Merriweather" panose="020B0604020202020204" charset="0"/>
              </a:rPr>
              <a:t>Architecture</a:t>
            </a:r>
          </a:p>
          <a:p>
            <a:r>
              <a:rPr lang="en-IN" b="1" dirty="0">
                <a:solidFill>
                  <a:schemeClr val="bg2"/>
                </a:solidFill>
              </a:rPr>
              <a:t>Frontend (React App)</a:t>
            </a:r>
            <a:endParaRPr lang="en-IN" dirty="0">
              <a:solidFill>
                <a:schemeClr val="bg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2"/>
                </a:solidFill>
              </a:rPr>
              <a:t>Built with React, </a:t>
            </a:r>
            <a:r>
              <a:rPr lang="en-IN" dirty="0" err="1">
                <a:solidFill>
                  <a:schemeClr val="bg2"/>
                </a:solidFill>
              </a:rPr>
              <a:t>TailwindCSS</a:t>
            </a:r>
            <a:r>
              <a:rPr lang="en-IN" dirty="0">
                <a:solidFill>
                  <a:schemeClr val="bg2"/>
                </a:solidFill>
              </a:rPr>
              <a:t>, and </a:t>
            </a:r>
            <a:r>
              <a:rPr lang="en-IN" dirty="0" err="1">
                <a:solidFill>
                  <a:schemeClr val="bg2"/>
                </a:solidFill>
              </a:rPr>
              <a:t>Zustand</a:t>
            </a:r>
            <a:r>
              <a:rPr lang="en-IN" dirty="0">
                <a:solidFill>
                  <a:schemeClr val="bg2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2"/>
                </a:solidFill>
              </a:rPr>
              <a:t>Communicates with backend services via API and real-time Socket.io.</a:t>
            </a:r>
          </a:p>
          <a:p>
            <a:r>
              <a:rPr lang="en-IN" b="1" dirty="0">
                <a:solidFill>
                  <a:schemeClr val="bg2"/>
                </a:solidFill>
              </a:rPr>
              <a:t>Backend </a:t>
            </a:r>
            <a:endParaRPr lang="en-IN" b="1" dirty="0" smtClean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 smtClean="0">
                <a:solidFill>
                  <a:schemeClr val="bg2"/>
                </a:solidFill>
              </a:rPr>
              <a:t>Authentication </a:t>
            </a:r>
            <a:r>
              <a:rPr lang="en-IN" b="1" dirty="0">
                <a:solidFill>
                  <a:schemeClr val="bg2"/>
                </a:solidFill>
              </a:rPr>
              <a:t>Service</a:t>
            </a:r>
            <a:r>
              <a:rPr lang="en-IN" dirty="0">
                <a:solidFill>
                  <a:schemeClr val="bg2"/>
                </a:solidFill>
              </a:rPr>
              <a:t/>
            </a:r>
            <a:br>
              <a:rPr lang="en-IN" dirty="0">
                <a:solidFill>
                  <a:schemeClr val="bg2"/>
                </a:solidFill>
              </a:rPr>
            </a:br>
            <a:r>
              <a:rPr lang="en-IN" dirty="0">
                <a:solidFill>
                  <a:schemeClr val="bg2"/>
                </a:solidFill>
              </a:rPr>
              <a:t>Handles user login, registration, JWT token generation, and password hashing.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2"/>
                </a:solidFill>
              </a:rPr>
              <a:t>Messaging Service</a:t>
            </a:r>
            <a:r>
              <a:rPr lang="en-IN" dirty="0">
                <a:solidFill>
                  <a:schemeClr val="bg2"/>
                </a:solidFill>
              </a:rPr>
              <a:t/>
            </a:r>
            <a:br>
              <a:rPr lang="en-IN" dirty="0">
                <a:solidFill>
                  <a:schemeClr val="bg2"/>
                </a:solidFill>
              </a:rPr>
            </a:br>
            <a:r>
              <a:rPr lang="en-IN" dirty="0">
                <a:solidFill>
                  <a:schemeClr val="bg2"/>
                </a:solidFill>
              </a:rPr>
              <a:t>Manages real-time messaging, user presence, and message storage in MongoDB.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2"/>
                </a:solidFill>
              </a:rPr>
              <a:t>AI Service</a:t>
            </a:r>
            <a:r>
              <a:rPr lang="en-IN" dirty="0">
                <a:solidFill>
                  <a:schemeClr val="bg2"/>
                </a:solidFill>
              </a:rPr>
              <a:t/>
            </a:r>
            <a:br>
              <a:rPr lang="en-IN" dirty="0">
                <a:solidFill>
                  <a:schemeClr val="bg2"/>
                </a:solidFill>
              </a:rPr>
            </a:br>
            <a:r>
              <a:rPr lang="en-IN" dirty="0">
                <a:solidFill>
                  <a:schemeClr val="bg2"/>
                </a:solidFill>
              </a:rPr>
              <a:t>Uses </a:t>
            </a:r>
            <a:r>
              <a:rPr lang="en-IN" b="1" dirty="0" err="1">
                <a:solidFill>
                  <a:schemeClr val="bg2"/>
                </a:solidFill>
              </a:rPr>
              <a:t>Ollama</a:t>
            </a:r>
            <a:r>
              <a:rPr lang="en-IN" dirty="0">
                <a:solidFill>
                  <a:schemeClr val="bg2"/>
                </a:solidFill>
              </a:rPr>
              <a:t> to run local AI models (Mistral, WizardLM2) for smart replies, summarization, and sentiment analysis.</a:t>
            </a:r>
          </a:p>
          <a:p>
            <a:r>
              <a:rPr lang="en-IN" b="1" dirty="0">
                <a:solidFill>
                  <a:schemeClr val="bg2"/>
                </a:solidFill>
              </a:rPr>
              <a:t>Real-Time Communication</a:t>
            </a:r>
            <a:endParaRPr lang="en-IN" dirty="0">
              <a:solidFill>
                <a:schemeClr val="bg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2"/>
                </a:solidFill>
              </a:rPr>
              <a:t>Achieved using </a:t>
            </a:r>
            <a:r>
              <a:rPr lang="en-IN" b="1" dirty="0">
                <a:solidFill>
                  <a:schemeClr val="bg2"/>
                </a:solidFill>
              </a:rPr>
              <a:t>Socket.io</a:t>
            </a:r>
            <a:r>
              <a:rPr lang="en-IN" dirty="0">
                <a:solidFill>
                  <a:schemeClr val="bg2"/>
                </a:solidFill>
              </a:rPr>
              <a:t> between the frontend and messaging service for instant updates.</a:t>
            </a:r>
          </a:p>
          <a:p>
            <a:r>
              <a:rPr lang="en-IN" b="1" dirty="0">
                <a:solidFill>
                  <a:schemeClr val="bg2"/>
                </a:solidFill>
              </a:rPr>
              <a:t>Database Layer</a:t>
            </a:r>
            <a:endParaRPr lang="en-IN" dirty="0">
              <a:solidFill>
                <a:schemeClr val="bg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bg2"/>
                </a:solidFill>
              </a:rPr>
              <a:t>MongoDB</a:t>
            </a:r>
            <a:r>
              <a:rPr lang="en-IN" dirty="0">
                <a:solidFill>
                  <a:schemeClr val="bg2"/>
                </a:solidFill>
              </a:rPr>
              <a:t> stores user data, message logs, and metadata.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2"/>
                </a:solidFill>
              </a:rPr>
              <a:t>Ensures scalability and efficient data retrieval.</a:t>
            </a:r>
          </a:p>
          <a:p>
            <a:r>
              <a:rPr lang="en-IN" b="1" dirty="0">
                <a:solidFill>
                  <a:schemeClr val="bg2"/>
                </a:solidFill>
              </a:rPr>
              <a:t>Security Layer</a:t>
            </a:r>
            <a:endParaRPr lang="en-IN" dirty="0">
              <a:solidFill>
                <a:schemeClr val="bg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2"/>
                </a:solidFill>
              </a:rPr>
              <a:t>Implements </a:t>
            </a:r>
            <a:r>
              <a:rPr lang="en-IN" b="1" dirty="0">
                <a:solidFill>
                  <a:schemeClr val="bg2"/>
                </a:solidFill>
              </a:rPr>
              <a:t>RSA + AES encryption</a:t>
            </a:r>
            <a:r>
              <a:rPr lang="en-IN" dirty="0">
                <a:solidFill>
                  <a:schemeClr val="bg2"/>
                </a:solidFill>
              </a:rPr>
              <a:t> for secure end-to-end messaging.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2"/>
                </a:solidFill>
              </a:rPr>
              <a:t>Uses JWT for secure authentication.</a:t>
            </a:r>
          </a:p>
          <a:p>
            <a:r>
              <a:rPr lang="en-IN" b="1" dirty="0">
                <a:solidFill>
                  <a:schemeClr val="bg2"/>
                </a:solidFill>
              </a:rPr>
              <a:t>Cloud Integration</a:t>
            </a:r>
            <a:endParaRPr lang="en-IN" dirty="0">
              <a:solidFill>
                <a:schemeClr val="bg2"/>
              </a:solidFill>
            </a:endParaRPr>
          </a:p>
          <a:p>
            <a:pPr lvl="1"/>
            <a:r>
              <a:rPr lang="en-IN" b="1" dirty="0" err="1">
                <a:solidFill>
                  <a:schemeClr val="bg2"/>
                </a:solidFill>
              </a:rPr>
              <a:t>Cloudinary</a:t>
            </a:r>
            <a:r>
              <a:rPr lang="en-IN" dirty="0">
                <a:solidFill>
                  <a:schemeClr val="bg2"/>
                </a:solidFill>
              </a:rPr>
              <a:t> is used to store user profile images and media attachments securely.</a:t>
            </a:r>
          </a:p>
          <a:p>
            <a:endParaRPr lang="en-IN" sz="3200" dirty="0">
              <a:solidFill>
                <a:schemeClr val="bg2"/>
              </a:solidFill>
              <a:latin typeface="Merriweather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028" y="767254"/>
            <a:ext cx="7672551" cy="63377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0710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6389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829" y="3127891"/>
            <a:ext cx="7259524" cy="6409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00"/>
              </a:lnSpc>
            </a:pP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Future </a:t>
            </a:r>
            <a:r>
              <a:rPr lang="en-US" sz="4000" dirty="0" smtClean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Enhancements</a:t>
            </a:r>
            <a:endParaRPr lang="en-US" sz="4000" dirty="0"/>
          </a:p>
        </p:txBody>
      </p:sp>
      <p:graphicFrame>
        <p:nvGraphicFramePr>
          <p:cNvPr id="19" name="Diagram 18"/>
          <p:cNvGraphicFramePr/>
          <p:nvPr>
            <p:extLst>
              <p:ext uri="{D42A27DB-BD31-4B8C-83A1-F6EECF244321}">
                <p14:modId xmlns:p14="http://schemas.microsoft.com/office/powerpoint/2010/main" val="3390474360"/>
              </p:ext>
            </p:extLst>
          </p:nvPr>
        </p:nvGraphicFramePr>
        <p:xfrm>
          <a:off x="2427889" y="3957934"/>
          <a:ext cx="9932276" cy="39143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983105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5814170" y="403859"/>
            <a:ext cx="8259182" cy="56816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900" dirty="0">
                <a:solidFill>
                  <a:schemeClr val="bg2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This presentation will introduce you to a </a:t>
            </a:r>
            <a:r>
              <a:rPr lang="en-US" sz="1900" dirty="0" smtClean="0">
                <a:solidFill>
                  <a:schemeClr val="bg2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secure </a:t>
            </a:r>
            <a:r>
              <a:rPr lang="en-US" sz="1900" dirty="0">
                <a:solidFill>
                  <a:schemeClr val="bg2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messaging platform designed to revolutionize communication with its enhanced security, intelligent features, and seamless user experience</a:t>
            </a:r>
            <a:r>
              <a:rPr lang="en-US" sz="1900" dirty="0" smtClean="0">
                <a:solidFill>
                  <a:schemeClr val="bg2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1900" dirty="0">
              <a:solidFill>
                <a:schemeClr val="bg2"/>
              </a:solidFill>
              <a:latin typeface="Merriweather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1900" b="1" dirty="0">
                <a:solidFill>
                  <a:schemeClr val="bg2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Purpose of </a:t>
            </a:r>
            <a:r>
              <a:rPr lang="en-GB" sz="1900" b="1" dirty="0" err="1">
                <a:solidFill>
                  <a:schemeClr val="bg2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ChatBuddy</a:t>
            </a:r>
            <a:endParaRPr lang="en-GB" sz="1900" b="1" dirty="0">
              <a:solidFill>
                <a:schemeClr val="bg2"/>
              </a:solidFill>
              <a:latin typeface="Merriweather" pitchFamily="34" charset="0"/>
              <a:ea typeface="Merriweather" pitchFamily="34" charset="-122"/>
              <a:cs typeface="Merriweather" pitchFamily="34" charset="-120"/>
            </a:endParaRPr>
          </a:p>
          <a:p>
            <a:pPr algn="just">
              <a:lnSpc>
                <a:spcPct val="150000"/>
              </a:lnSpc>
            </a:pPr>
            <a:endParaRPr lang="en-GB" sz="1900" dirty="0">
              <a:solidFill>
                <a:schemeClr val="bg2"/>
              </a:solidFill>
              <a:latin typeface="Merriweather" pitchFamily="34" charset="0"/>
              <a:ea typeface="Merriweather" pitchFamily="34" charset="-122"/>
              <a:cs typeface="Merriweather" pitchFamily="34" charset="-120"/>
            </a:endParaRPr>
          </a:p>
          <a:p>
            <a:pPr algn="just">
              <a:lnSpc>
                <a:spcPct val="150000"/>
              </a:lnSpc>
            </a:pPr>
            <a:r>
              <a:rPr lang="en-GB" sz="1900" dirty="0" err="1">
                <a:solidFill>
                  <a:schemeClr val="bg2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ChatBuddy</a:t>
            </a:r>
            <a:r>
              <a:rPr lang="en-GB" sz="1900" dirty="0">
                <a:solidFill>
                  <a:schemeClr val="bg2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is designed to provide users with a modern, secure, and intelligent messaging platform. It aims to enhance traditional real-time chat applications by integrating AI-powered features and strong end-to-end encryption, ensuring both a smarter and safer communication experience. It supports instant communication, personalized user interactions, and privacy-focused local AI processing</a:t>
            </a:r>
          </a:p>
          <a:p>
            <a:pPr marL="0" indent="0" algn="just">
              <a:lnSpc>
                <a:spcPts val="3100"/>
              </a:lnSpc>
              <a:buNone/>
            </a:pPr>
            <a:endParaRPr lang="en-US" sz="19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983105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5805609" y="333309"/>
            <a:ext cx="8259182" cy="75629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IN" sz="2000" b="1" dirty="0">
                <a:solidFill>
                  <a:schemeClr val="bg2"/>
                </a:solidFill>
                <a:latin typeface="Merriweather" panose="020B0604020202020204" charset="0"/>
              </a:rPr>
              <a:t>Unique Features of </a:t>
            </a:r>
            <a:r>
              <a:rPr lang="en-IN" sz="2000" b="1" dirty="0" err="1" smtClean="0">
                <a:solidFill>
                  <a:schemeClr val="bg2"/>
                </a:solidFill>
                <a:latin typeface="Merriweather" panose="020B0604020202020204" charset="0"/>
              </a:rPr>
              <a:t>ChatBuddy</a:t>
            </a:r>
            <a:endParaRPr lang="en-IN" sz="2000" b="1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 algn="just">
              <a:lnSpc>
                <a:spcPct val="150000"/>
              </a:lnSpc>
            </a:pPr>
            <a:endParaRPr lang="en-IN" sz="2000" dirty="0">
              <a:solidFill>
                <a:schemeClr val="bg2"/>
              </a:solidFill>
              <a:latin typeface="Merriweather" panose="020B0604020202020204" charset="0"/>
            </a:endParaRPr>
          </a:p>
          <a:p>
            <a:pPr algn="just">
              <a:lnSpc>
                <a:spcPct val="150000"/>
              </a:lnSpc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AI-Enhanced </a:t>
            </a:r>
            <a:r>
              <a:rPr lang="en-IN" sz="2000" dirty="0" smtClean="0">
                <a:solidFill>
                  <a:schemeClr val="bg2"/>
                </a:solidFill>
                <a:latin typeface="Merriweather" panose="020B0604020202020204" charset="0"/>
              </a:rPr>
              <a:t>Messaging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Smart replies generated using local AI models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Chat summarization to help users quickly catch up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Sentiment analysis for emotion-aware </a:t>
            </a:r>
            <a:r>
              <a:rPr lang="en-IN" sz="2000" dirty="0" smtClean="0">
                <a:solidFill>
                  <a:schemeClr val="bg2"/>
                </a:solidFill>
                <a:latin typeface="Merriweather" panose="020B0604020202020204" charset="0"/>
              </a:rPr>
              <a:t>communication</a:t>
            </a:r>
          </a:p>
          <a:p>
            <a:pPr algn="just">
              <a:lnSpc>
                <a:spcPct val="150000"/>
              </a:lnSpc>
            </a:pPr>
            <a:r>
              <a:rPr lang="en-IN" sz="2000" dirty="0" smtClean="0">
                <a:solidFill>
                  <a:schemeClr val="bg2"/>
                </a:solidFill>
                <a:latin typeface="Merriweather" panose="020B0604020202020204" charset="0"/>
              </a:rPr>
              <a:t>End-to-End </a:t>
            </a: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Encryption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Hybrid RSA + AES encryption for secure messaging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Secure authentication with JWT and password hashing</a:t>
            </a:r>
          </a:p>
          <a:p>
            <a:pPr algn="just">
              <a:lnSpc>
                <a:spcPct val="150000"/>
              </a:lnSpc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Real-Time Communication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Instant message delivery with Socket.io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Online status indicators and read </a:t>
            </a:r>
            <a:r>
              <a:rPr lang="en-IN" sz="2000" dirty="0" smtClean="0">
                <a:solidFill>
                  <a:schemeClr val="bg2"/>
                </a:solidFill>
                <a:latin typeface="Merriweather" panose="020B0604020202020204" charset="0"/>
              </a:rPr>
              <a:t>receipts</a:t>
            </a:r>
            <a:endParaRPr lang="en-IN" sz="2000" dirty="0">
              <a:solidFill>
                <a:schemeClr val="bg2"/>
              </a:solidFill>
              <a:latin typeface="Merriweather" panose="020B0604020202020204" charset="0"/>
            </a:endParaRPr>
          </a:p>
          <a:p>
            <a:pPr algn="just">
              <a:lnSpc>
                <a:spcPct val="150000"/>
              </a:lnSpc>
            </a:pPr>
            <a:r>
              <a:rPr lang="en-IN" sz="2000" dirty="0">
                <a:solidFill>
                  <a:schemeClr val="bg2"/>
                </a:solidFill>
                <a:latin typeface="Merriweather" panose="020B0604020202020204" charset="0"/>
              </a:rPr>
              <a:t>Modern UI/UX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 smtClean="0">
                <a:solidFill>
                  <a:schemeClr val="bg2"/>
                </a:solidFill>
                <a:latin typeface="Merriweather" panose="020B0604020202020204" charset="0"/>
              </a:rPr>
              <a:t>Responsive, customizable interface using React, </a:t>
            </a:r>
            <a:r>
              <a:rPr lang="en-IN" sz="2000" dirty="0" err="1" smtClean="0">
                <a:solidFill>
                  <a:schemeClr val="bg2"/>
                </a:solidFill>
                <a:latin typeface="Merriweather" panose="020B0604020202020204" charset="0"/>
              </a:rPr>
              <a:t>TailwindCSS</a:t>
            </a:r>
            <a:r>
              <a:rPr lang="en-IN" sz="2000" dirty="0" smtClean="0">
                <a:solidFill>
                  <a:schemeClr val="bg2"/>
                </a:solidFill>
                <a:latin typeface="Merriweather" panose="020B0604020202020204" charset="0"/>
              </a:rPr>
              <a:t>, and </a:t>
            </a:r>
            <a:r>
              <a:rPr lang="en-IN" sz="2000" dirty="0" err="1" smtClean="0">
                <a:solidFill>
                  <a:schemeClr val="bg2"/>
                </a:solidFill>
                <a:latin typeface="Merriweather" panose="020B0604020202020204" charset="0"/>
              </a:rPr>
              <a:t>DaisyUI</a:t>
            </a:r>
            <a:endParaRPr lang="en-IN" sz="2000" dirty="0" smtClean="0">
              <a:solidFill>
                <a:schemeClr val="bg2"/>
              </a:solidFill>
              <a:latin typeface="Merriweather" panose="020B0604020202020204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 smtClean="0">
                <a:solidFill>
                  <a:schemeClr val="bg2"/>
                </a:solidFill>
                <a:latin typeface="Merriweather" panose="020B0604020202020204" charset="0"/>
              </a:rPr>
              <a:t>Dark/light mode, emoji support, and media sharing</a:t>
            </a:r>
          </a:p>
          <a:p>
            <a:pPr marL="0" indent="0" algn="just">
              <a:lnSpc>
                <a:spcPts val="3100"/>
              </a:lnSpc>
              <a:buNone/>
            </a:pPr>
            <a:endParaRPr lang="en-US" sz="19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88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203847"/>
            <a:ext cx="1277100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Challenges of Traditional Messaging Apps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Privacy Concerns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224457"/>
            <a:ext cx="615029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Traditional messaging apps often fall short in safeguarding user privacy. Data breaches and lack of end-to-end encryption expose sensitive conversations to potential vulnerabilities.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5921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Limited Features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224457"/>
            <a:ext cx="615029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Many messaging apps lack innovative features such as AI-powered chat assistance, sentiment analysis, and smart replies, leading to a less efficient and personalized experience.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9587" y="1168837"/>
            <a:ext cx="7677626" cy="1309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Introducing Our AI-Powered Secure Chat App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19587" y="3027878"/>
            <a:ext cx="366593" cy="366593"/>
          </a:xfrm>
          <a:prstGeom prst="roundRect">
            <a:avLst>
              <a:gd name="adj" fmla="val 24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5611" y="3027878"/>
            <a:ext cx="26185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Secure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795611" y="3480673"/>
            <a:ext cx="3158133" cy="1676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app prioritizes user privacy with robust end-to-end encryption, ensuring that only authorized individuals can access conversations.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3175" y="3027878"/>
            <a:ext cx="366593" cy="366593"/>
          </a:xfrm>
          <a:prstGeom prst="roundRect">
            <a:avLst>
              <a:gd name="adj" fmla="val 24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739199" y="3027878"/>
            <a:ext cx="26185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Intelligent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739199" y="3480673"/>
            <a:ext cx="3158133" cy="2011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Powered by advanced AI technology, our platform provides smart replies, sentiment analysis, and chat summarization to enhance communication efficiency.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19587" y="5937409"/>
            <a:ext cx="366593" cy="366593"/>
          </a:xfrm>
          <a:prstGeom prst="roundRect">
            <a:avLst>
              <a:gd name="adj" fmla="val 24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795611" y="5937409"/>
            <a:ext cx="2618542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Intuitive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795611" y="6390203"/>
            <a:ext cx="7101602" cy="670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user-friendly interface and intuitive navigation make the app accessible to all users, regardless of their technical expertise.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1932" y="267653"/>
            <a:ext cx="7411997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End-to-End </a:t>
            </a:r>
            <a:r>
              <a:rPr lang="en-US" sz="4850" dirty="0" smtClean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Encryption</a:t>
            </a:r>
            <a:endParaRPr lang="en-US" sz="4850" dirty="0"/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131380" y="1639105"/>
            <a:ext cx="11482631" cy="6555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What is E2EE?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Merriweather" panose="020B0604020202020204" charset="0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End-to-End Encryption ensures that only the sender and receiver can read the messages. 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No one else—not even the server—can access the message content.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Merriweather" panose="020B0604020202020204" charset="0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How it works in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ChatBuddy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: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Merriweather" panose="020B0604020202020204" charset="0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AES (Advanced Encryption Standard):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 Used for fast encryption of message content.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RSA (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Rivest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–Shamir–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Adleman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):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 Used to securely share the AES key between users.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Merriweather" panose="020B0604020202020204" charset="0"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Message Flow: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Merriweather" panose="020B0604020202020204" charset="0"/>
            </a:endParaRPr>
          </a:p>
          <a:p>
            <a:pPr marL="457200" marR="0" lvl="1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User A encrypts message with AES key.</a:t>
            </a:r>
          </a:p>
          <a:p>
            <a:pPr marL="457200" marR="0" lvl="1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AES key is encrypted with User B’s RSA public key.</a:t>
            </a:r>
          </a:p>
          <a:p>
            <a:pPr marL="457200" marR="0" lvl="1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Only User B can decrypt the AES key with their private RSA key.</a:t>
            </a:r>
          </a:p>
          <a:p>
            <a:pPr marL="457200" marR="0" lvl="1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Merriweather" panose="020B0604020202020204" charset="0"/>
              </a:rPr>
              <a:t>Decrypted AES key is used to decrypt the message.</a:t>
            </a:r>
          </a:p>
          <a:p>
            <a:pPr marL="457200" marR="0" lvl="1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Merriweather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158" y="777766"/>
            <a:ext cx="10058400" cy="6705600"/>
          </a:xfrm>
          <a:prstGeom prst="rect">
            <a:avLst/>
          </a:prstGeom>
        </p:spPr>
      </p:pic>
      <p:cxnSp>
        <p:nvCxnSpPr>
          <p:cNvPr id="4" name="Curved Connector 3"/>
          <p:cNvCxnSpPr/>
          <p:nvPr/>
        </p:nvCxnSpPr>
        <p:spPr>
          <a:xfrm flipV="1">
            <a:off x="3478924" y="1471448"/>
            <a:ext cx="1849821" cy="1765738"/>
          </a:xfrm>
          <a:prstGeom prst="curvedConnector3">
            <a:avLst>
              <a:gd name="adj1" fmla="val 35796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urved Connector 8"/>
          <p:cNvCxnSpPr/>
          <p:nvPr/>
        </p:nvCxnSpPr>
        <p:spPr>
          <a:xfrm rot="10800000" flipV="1">
            <a:off x="6999892" y="3552497"/>
            <a:ext cx="3121570" cy="2669626"/>
          </a:xfrm>
          <a:prstGeom prst="curvedConnector3">
            <a:avLst>
              <a:gd name="adj1" fmla="val 20707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36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69812" y="256046"/>
            <a:ext cx="8112036" cy="722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AI-Driven Chat </a:t>
            </a:r>
            <a:r>
              <a:rPr lang="en-US" sz="4850" dirty="0" smtClean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Assistance</a:t>
            </a: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44" y="1645620"/>
            <a:ext cx="556260" cy="55626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369812" y="2349254"/>
            <a:ext cx="3187427" cy="5829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 smtClean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Chat Summarization</a:t>
            </a:r>
            <a:endParaRPr lang="en-US" sz="2400" dirty="0"/>
          </a:p>
        </p:txBody>
      </p:sp>
      <p:sp>
        <p:nvSpPr>
          <p:cNvPr id="12" name="Text 6"/>
          <p:cNvSpPr/>
          <p:nvPr/>
        </p:nvSpPr>
        <p:spPr>
          <a:xfrm>
            <a:off x="459663" y="2932209"/>
            <a:ext cx="2225278" cy="2368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AI summarizes long conversations, providing a quick overview of key points.</a:t>
            </a:r>
            <a:endParaRPr lang="en-US" sz="19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442" y="1830150"/>
            <a:ext cx="9834379" cy="598954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668" y="642059"/>
            <a:ext cx="556260" cy="556260"/>
          </a:xfrm>
          <a:prstGeom prst="rect">
            <a:avLst/>
          </a:prstGeom>
        </p:spPr>
      </p:pic>
      <p:sp>
        <p:nvSpPr>
          <p:cNvPr id="3" name="Text 1"/>
          <p:cNvSpPr/>
          <p:nvPr/>
        </p:nvSpPr>
        <p:spPr>
          <a:xfrm>
            <a:off x="585668" y="1340032"/>
            <a:ext cx="222527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Smart Replies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585668" y="1873551"/>
            <a:ext cx="2225278" cy="27636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AI engine analyzes conversations and offers appropriate responses, saving time and effort.</a:t>
            </a:r>
            <a:endParaRPr lang="en-US" sz="19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1198319"/>
            <a:ext cx="10058400" cy="55871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3030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916</Words>
  <Application>Microsoft Office PowerPoint</Application>
  <PresentationFormat>Custom</PresentationFormat>
  <Paragraphs>165</Paragraphs>
  <Slides>19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Merriweather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Harshil Reddy</cp:lastModifiedBy>
  <cp:revision>17</cp:revision>
  <dcterms:created xsi:type="dcterms:W3CDTF">2025-02-06T06:25:31Z</dcterms:created>
  <dcterms:modified xsi:type="dcterms:W3CDTF">2025-05-08T15:02:34Z</dcterms:modified>
</cp:coreProperties>
</file>